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2" r:id="rId4"/>
    <p:sldId id="271" r:id="rId5"/>
    <p:sldId id="273" r:id="rId6"/>
    <p:sldId id="257" r:id="rId7"/>
    <p:sldId id="265" r:id="rId8"/>
    <p:sldId id="266" r:id="rId9"/>
    <p:sldId id="267" r:id="rId10"/>
    <p:sldId id="281" r:id="rId11"/>
    <p:sldId id="275" r:id="rId12"/>
    <p:sldId id="292" r:id="rId13"/>
    <p:sldId id="276" r:id="rId14"/>
    <p:sldId id="293" r:id="rId15"/>
    <p:sldId id="263" r:id="rId16"/>
    <p:sldId id="282" r:id="rId17"/>
    <p:sldId id="287" r:id="rId18"/>
    <p:sldId id="288" r:id="rId19"/>
    <p:sldId id="290" r:id="rId20"/>
    <p:sldId id="284" r:id="rId21"/>
    <p:sldId id="269" r:id="rId22"/>
    <p:sldId id="262" r:id="rId23"/>
    <p:sldId id="286" r:id="rId24"/>
    <p:sldId id="294" r:id="rId2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41C71EBA-C9D7-4B6E-87E8-0D8D420F276F}">
          <p14:sldIdLst>
            <p14:sldId id="256"/>
          </p14:sldIdLst>
        </p14:section>
        <p14:section name="Background" id="{D047D8A0-D1FB-4635-9C1E-BC64252338DA}">
          <p14:sldIdLst>
            <p14:sldId id="274"/>
            <p14:sldId id="272"/>
            <p14:sldId id="271"/>
            <p14:sldId id="273"/>
            <p14:sldId id="257"/>
            <p14:sldId id="265"/>
            <p14:sldId id="266"/>
            <p14:sldId id="267"/>
            <p14:sldId id="281"/>
          </p14:sldIdLst>
        </p14:section>
        <p14:section name="Stage 1" id="{4D1F368D-38A8-4564-8D36-30114662966D}">
          <p14:sldIdLst>
            <p14:sldId id="275"/>
            <p14:sldId id="292"/>
            <p14:sldId id="276"/>
            <p14:sldId id="293"/>
            <p14:sldId id="263"/>
            <p14:sldId id="282"/>
            <p14:sldId id="287"/>
            <p14:sldId id="288"/>
            <p14:sldId id="290"/>
            <p14:sldId id="284"/>
            <p14:sldId id="269"/>
            <p14:sldId id="262"/>
            <p14:sldId id="286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8"/>
    <p:restoredTop sz="94660"/>
  </p:normalViewPr>
  <p:slideViewPr>
    <p:cSldViewPr snapToGrid="0">
      <p:cViewPr varScale="1">
        <p:scale>
          <a:sx n="115" d="100"/>
          <a:sy n="115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05-20T08:41:51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2084 2580 0,'-25'0'16,"0"0"0,-25 0-16,26 0 31,24 24-16,-25-24-15,0 25 16,25 0-16,-25 0 16,0 0-16,-24 49 15,24-49 1,-25 25-16,50 24 16,-24-49-16,24 24 15,0-24-15,-25 25 16,25-25-16,0 24 15,0-24-15,0 25 16,0-1-16,0 26 16,0-26-16,0-24 15,0 25-15,0-1 16,0-24 0,0 0-16,0 24 15,0-24-15,0 0 16,0 25-16,25-1 15,24 1-15,-49 24 16,25-49-16,0 0 16,-25 0-16,0 24 15,25-24-15,-1 0 16,-24 0-16,0 24 16,0-24-16,25 25 15,-25-1-15,0-24 16,0 0-16,0 25 15,0-26 1,0 1-16,0 0 31,0 0-31,0 0 16,0-1-16,0 1 16,-25 25-16,1-50 31,24 25-16,-25-25 1,0 0 0,0 0-16,0 0 15,1 0 17,-1 0-17,25 24 141,25-24-124,-1 25-1,1-25 0,0 25-31,0 0 47,-25 0-47,25-1 0,-25 1 16,0 25-1,0-25-15,24 24 0,-24-24 16,0 0-16,25 74 16,-25-74-1,0 0-15,0 24 16,0 1-16,0 0 15,0-1-15,0 1 16,0-25-16,0 24 16,0 26-1,0-51-15,0 1 16,0 25-16,0-1 16,0-24-1,0 50-15,0-51 16,0 1-16,0 0 15,0 0-15,0 25 16,0-26-16,0 1 16,25 25-1,-25-25-15,25 24 16,0-24 0,-1 25-16,1-50 15,0 24 1,-25 1-16,25-25 15,0 0 1,-1 0 0</inkml:trace>
  <inkml:trace contextRef="#ctx0" brushRef="#br0" timeOffset="25551.06">29270 8334 0,'0'-24'235,"-25"24"-220,25-25 1,-25 25-16,0-25 31,25 0-15,-25 25 15,25-25 0,-24 25-31,24-24 16,-25 24 0,25-25-1,-25 25 1,25-25-1,-25 25 1,0-25 0,0 0 15,1 1-15,24-1-16,-25 25 31,0 0-16,0-25 1,0 25 0,1-25-1,-26 25 1,25 0-16,0 0 16,1-25-16,-1 25 15,-25 0 1,25 0-16,1 0 15,-1 0 1,-25 0-16,25 0 16,1 0-1,-1 0 1,0 0-16,-25 0 16,26 0-1,-1 0 1,0 0-1,0 0-15,-24 0 16,-1 0 0,25 0-1,-24 0-15,24 0 16,0 0-16,0 0 16,-25 0-1,-24 0-15,49 0 0,0 0 16,1 0-1,-1 0-15,-25 0 0,1 0 16,-1 0-16,25 0 16,-24 0-1,-1 0-15,0 0 16,26 0 0,-1 0-16,0 0 15,0 0-15,0 0 16,1 0-16,-1 0 15,0 0 1,0 0-16,0 0 16,1 0-1,-1 0 1,0 0-16,0 0 16,0 0-1,-24 0-15,24 0 16,0-25-1,0 25 1,0 0-16,1 0 16,-1 0-1,0-24-15,0 24 47,0 0-31,1-25 78,-1 25-48</inkml:trace>
  <inkml:trace contextRef="#ctx0" brushRef="#br0" timeOffset="66120.81">5779 17066 0,'25'0'16,"0"0"0,0 0 15,25 0 0,-26 0-31,1 0 16,0 0-16,25 0 15,-26 0-15,26 0 0,0 0 16,24 0-16,-49 0 16,24 0-1,26 0-15,-1 0 16,-24 0-16,-1 0 15,1 24-15,0-24 16,-1 0-16,1 0 16,-1 0-16,1 0 15,25 0-15,-26 0 16,1 0-16,-25 0 16,24 0-16,26 0 15,-26 0-15,1 0 16,-1 0-16,-24 0 15,50 0-15,-26 0 16,1 0-16,-1 0 16,26 0-1,-50 0-15,24 0 16,1 0-16,-25 0 16,24 0-16,1 0 15,-1 0-15,1 0 16,-25 0-16,25 0 15,-1 0-15,1 0 16,-1 0-16,-24 0 16,25 0-16,-1 0 15,-24 0-15,25 0 16,-1 0-16,-24 0 16,0 0-16,25 0 15,-1 0-15,-24 0 16,25 0-1,-26 0-15,1 0 16,0 0-16,0 0 16,0 0-16,-1 0 0,1 0 15,0 0-15,0 0 16,0 0 0,-1 0-16,1 0 15,25 0-15,-25 0 16,0 0-16,-1 0 15,26 25 1,-25-25 0,0 0-1,-1 0-15,1 0 16,0 0 0,0 0-16,0 0 15,-1 0 1,1 0-1,0 0 1,0 0 15,0 0 2047,-1 0-2062,1 0 15,0 0-15,0 0 46,0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05-20T09:20:38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16222 7739 0,'0'0'0,"-49"-25"16,24 0-16,0 1 16,0-1-1,0 0 1,-24 0-16,-1 0 16,1 1-16,24 24 15,-25-25-15,25 0 16,1 25-16,-51 0 15,26-25-15,24 25 16,0 0-16,-25 0 16,1 0-16,-1 0 15,1 0-15,24 0 16,-25 0-16,25 0 16,0 0-16,-74 0 15,74 0-15,1 0 16,-51 0-16,50 25 15,-24 0 1,-1-25-16,25 25 16,1-1-16,-26 26 15,25-50-15,0 25 0,-24-25 16,24 25-16,0 24 16,0-24-1,1 0 1,-26 0-16,25 24 15,25-24-15,-25-25 16,1 50-16,-1-26 16,25 1-1,0 0-15,-25 0 16,25 25-16,0-26 16,0 26-1,-25 0-15,0 24 0,25-24 16,0 24-1,0 0-15,0 1 0,0-26 16,0 26-16,0-26 16,0 1-1,0 24-15,0-24 16,0 0-16,0-26 16,0 1-1,0 0-15,0 0 0,0 0 16,25 0-1,-25-1-15,0 1 16,50 0-16,-25-25 16,-25 25-16,24 0 15,1-1 32,0-24-31,25 25-1,-1-25-15,1 25 16,-25-25-16,24 0 0,-24 0 16,0 25-1,24-25-15,1 0 0,-25 0 16,24 0 0,1 25-16,0-25 15,24 0-15,-24 0 16,-1 0-16,1 0 15,0 0-15,-1 0 16,1 0-16,-25 0 16,-1 0-1,1 0 1,0 0 0,0-25-16,24 0 15,-24 0-15,0 25 16,0-25-16,0 1 15,-1-1 17,1-25-32,0 25 15,-25 1-15,50-26 16,-26 25-16,1 25 16,25-74-16,-25 24 15,24 0 1,-24 26-1,25-26-15,-26 25 16,-24-24 0,25 24-16,0-50 0,0 51 15,0-26-15,-1 25 16,1-24 0,0 24-1,0-25 1,-25 25-1,25 1-15,-25-1 94,0 0-78,0 0-1,0 0-15,0 1 16,0-1-16,-25-25 16,25 25-1,0 1 1,-25-1-16,25 0 16,-25 25-1,25-25-15,-25 25 16,25-25 15,-24 0-15,-1 1 15,0-1 31,0 25 1,0 0-32,25-25 63,0 0-32,-24 25-46,24-25 0,0 1 15,-25-26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3C089-A006-49EC-A57B-51E39300CD8B}" type="datetimeFigureOut">
              <a:rPr lang="vi-VN" smtClean="0"/>
              <a:t>14/02/2023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8DD0-9755-46E8-85ED-AE208D1DC81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5631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507AE0-39E9-4889-85ED-96CF72B1F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E6261025-1E89-4482-88E0-3ECD3F5BA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299725-D5E5-43F5-83EE-D7F0D6BB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D75B-382B-44F1-95AD-65E71C3FFDF2}" type="datetime1">
              <a:rPr lang="vi-VN" smtClean="0"/>
              <a:t>14/02/2023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5387ED4-2383-46F2-81AD-794D3F9A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E0FC33C-F4C2-4C6B-99DF-929126EA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546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A924F0-C811-4140-8699-4590A383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5979FC5-E9D4-4775-A900-BBD196C7D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390DE0F-1DD9-479F-9894-6DFD44DB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B0C2-1DC0-4DA6-B6E3-3AB131C5DF69}" type="datetime1">
              <a:rPr lang="vi-VN" smtClean="0"/>
              <a:t>14/02/2023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6231B0A-9A90-4D90-BD5C-02783FCC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1F2C21-939A-46D1-A53D-A5A7B9B8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550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4D698832-D84A-45A3-BE8D-43437DDB4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F6AB07A-97CF-4E28-A585-30EDAA1E5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4D6EE21-2885-4E14-B919-4E171CAC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4FD5-1303-4CA3-ADA5-7736F53F9041}" type="datetime1">
              <a:rPr lang="vi-VN" smtClean="0"/>
              <a:t>14/02/2023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FA6AA80-34F6-4B54-B9AD-CCDF4835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545A7BA-72D6-4BCB-8A2D-91E35446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9042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8FD923-3155-4F5A-B310-4B066596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B143A73-7CF3-4B4A-9E5C-8A793190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D83D6C9-71D9-46A3-A2FB-7715E79F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4BC3-EFEE-4CE9-96F6-461933B4C9B3}" type="datetime1">
              <a:rPr lang="vi-VN" smtClean="0"/>
              <a:t>14/02/2023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D80C327-9D19-4106-982F-C2D9B7AF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3F657F6-F70C-4FB5-A786-238E225C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882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20B3BA3-5261-4F55-AF60-D418D958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378A4E4-4E30-47B4-9239-7B5B9D52C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3936738-0803-45A5-8258-23A33D74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A125-1797-4A1F-B73C-042C34C130AE}" type="datetime1">
              <a:rPr lang="vi-VN" smtClean="0"/>
              <a:t>14/02/2023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7D0F35D-5459-482A-A8E2-8BD574E2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CB8259B-4C35-414F-91D9-18046F90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01181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B51976-0D59-46DE-BC5C-AEDAD043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57E541B-3D7D-488B-9E25-602936E57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92FAAFA-1985-462D-8EE3-A515D8ED8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823E13B-3792-4FFD-A321-9981E425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C773-7551-4A21-8CD9-725D1D0E13D4}" type="datetime1">
              <a:rPr lang="vi-VN" smtClean="0"/>
              <a:t>14/02/2023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1010DC8-1AF6-443C-9097-3DDA1B5B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3F9B949-3B81-46F6-8C62-4D2947A8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595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4BF34D-0DCB-4C74-9A23-02F31426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F66484C-279C-4228-91E5-E5938A960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DC208130-A448-4E7E-B3EF-1A4F34EA6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33A1E473-3D26-4077-B608-D79C784C8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5A347BE-1979-4A13-91C1-3C84B56A4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F306D21-D6B5-4082-8AD5-780AE3FA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F65D-F379-40CD-8A40-B3417345A7D0}" type="datetime1">
              <a:rPr lang="vi-VN" smtClean="0"/>
              <a:t>14/02/2023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36A0073D-87AA-47AE-921E-77D4A8E7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94AC5DAE-062E-4886-B742-BA8EC047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585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8710CB-31B1-41E0-B34A-43D52CB8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C833819-C0FA-4993-BA9F-1449E799F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F540-CEFB-4C74-8464-337235A29738}" type="datetime1">
              <a:rPr lang="vi-VN" smtClean="0"/>
              <a:t>14/02/2023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013AF9B-20B5-4610-A4E1-410FF07D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6DE4C64D-D009-49EF-B92E-FEF6B36A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323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2C1A2AC-036F-4F7D-ADE9-27A53BEB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E0017-27D1-4ABF-9EB5-1031ABAE9439}" type="datetime1">
              <a:rPr lang="vi-VN" smtClean="0"/>
              <a:t>14/02/2023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1CF07075-5E0F-453C-8379-91D02A5D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E97289F-BB6A-4BB9-B6C1-BB0F52B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626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9F4B623-D822-4D57-864B-88679E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11F9C64-01D7-4A7C-ABF9-361573B5C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9B58394-5525-4E62-9458-3DE733E19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1B693C2-CDE9-45FB-A782-A9AED4FD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6112-6ACE-4A63-B1D7-5B3B6755E5A6}" type="datetime1">
              <a:rPr lang="vi-VN" smtClean="0"/>
              <a:t>14/02/2023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80E1235-251A-4246-A6F9-49AAC3A1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0853195-A65F-4DC0-B22F-971CD186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2160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CA355A-4B29-4ED2-8CB3-E8CD6812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7F92B65-49AD-4F13-B2B9-3ECA90BB9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B69F4C7-B116-4B12-BAB6-68CED5DB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34545A9-79ED-4F35-9319-A0BF4B5E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E5B30-9BCE-45A0-AF9E-8FC72FE581AC}" type="datetime1">
              <a:rPr lang="vi-VN" smtClean="0"/>
              <a:t>14/02/2023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551BC0F-B983-473B-ADE8-01866E51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AF634DB-468A-4864-A197-53CEE24A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414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856BDC03-3B80-4C3E-8857-13929F87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CE5D82E-B6C9-40E2-96CD-96163D171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4CF4B44-B888-4959-B517-296233C1E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12F3C-C493-42D5-9F6C-9A56AA909FBF}" type="datetime1">
              <a:rPr lang="vi-VN" smtClean="0"/>
              <a:t>14/02/2023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3437F89-C788-49D8-B3A0-C45A761E8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C6FF33D-EBE2-4312-9F63-CBCCE95EF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E2698-B386-4030-AF28-2C9E17A488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045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4.04767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D1E58B2-DD86-4565-AC9D-6D875885A0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Quanvolutional neural network</a:t>
            </a:r>
            <a:endParaRPr lang="vi-VN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4DCE1D1-0696-49F1-90ED-6426B1A7D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14/2/2023</a:t>
            </a:r>
          </a:p>
          <a:p>
            <a:endParaRPr lang="en-US"/>
          </a:p>
          <a:p>
            <a:r>
              <a:rPr lang="vi-VN">
                <a:hlinkClick r:id="rId2"/>
              </a:rPr>
              <a:t>https://arxiv.org/abs/1904.04767</a:t>
            </a:r>
            <a:endParaRPr lang="en-US"/>
          </a:p>
          <a:p>
            <a:r>
              <a:rPr lang="vi-VN"/>
              <a:t>https://arxiv.org/abs/2108.00661.pdf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8ED9BDD-450D-402C-958D-377A0706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504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516D22-8786-53EA-E30E-9D9A0D47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circuit</a:t>
            </a:r>
            <a:endParaRPr lang="vi-VN">
              <a:latin typeface="Calibri Light (Đầu đề)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7E70F90-C083-EE09-85B7-38D7C6D65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26068"/>
            <a:ext cx="5412475" cy="3651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400"/>
              <a:t>Expressibility and entangling capability of parameterized quantum circuits for hybrid quantum-classical algorithms</a:t>
            </a:r>
            <a:endParaRPr lang="vi-VN" sz="1400">
              <a:latin typeface="Calibri (Thân)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B574488-C260-DDAB-351D-167CCD47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10</a:t>
            </a:fld>
            <a:endParaRPr lang="vi-VN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10024C5-362C-E921-285C-5F9236CD6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2" t="29642" r="26055" b="7294"/>
          <a:stretch/>
        </p:blipFill>
        <p:spPr>
          <a:xfrm>
            <a:off x="346952" y="1639509"/>
            <a:ext cx="5903723" cy="432283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B909FFC-FE1A-B08B-1DE0-AB2FD470A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9" t="18109" r="27109" b="9195"/>
          <a:stretch/>
        </p:blipFill>
        <p:spPr>
          <a:xfrm>
            <a:off x="6278169" y="1639509"/>
            <a:ext cx="5566879" cy="35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6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9697DC4-5748-1596-3D4D-98C9F04F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7F6AB50-C094-2E46-F39A-0F98E603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11</a:t>
            </a:fld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7C284CAE-15F5-1845-A8C6-92972E44EC00}"/>
              </a:ext>
            </a:extLst>
          </p:cNvPr>
          <p:cNvSpPr txBox="1"/>
          <p:nvPr/>
        </p:nvSpPr>
        <p:spPr>
          <a:xfrm>
            <a:off x="3984009" y="3651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H1: Lenet</a:t>
            </a:r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60F87188-DD2D-2712-3A93-0795C552EAFC}"/>
              </a:ext>
            </a:extLst>
          </p:cNvPr>
          <p:cNvSpPr txBox="1"/>
          <p:nvPr/>
        </p:nvSpPr>
        <p:spPr>
          <a:xfrm>
            <a:off x="5926207" y="391940"/>
            <a:ext cx="198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H2: Hybrid</a:t>
            </a:r>
            <a:endParaRPr lang="vi-VN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D05D3C00-2FD2-51D5-F65A-CAB0E02526E4}"/>
              </a:ext>
            </a:extLst>
          </p:cNvPr>
          <p:cNvSpPr txBox="1"/>
          <p:nvPr/>
        </p:nvSpPr>
        <p:spPr>
          <a:xfrm>
            <a:off x="7909681" y="39194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H3: Without quanv</a:t>
            </a:r>
            <a:endParaRPr lang="vi-VN"/>
          </a:p>
        </p:txBody>
      </p:sp>
      <p:pic>
        <p:nvPicPr>
          <p:cNvPr id="19" name="Đồ họa 18">
            <a:extLst>
              <a:ext uri="{FF2B5EF4-FFF2-40B4-BE49-F238E27FC236}">
                <a16:creationId xmlns:a16="http://schemas.microsoft.com/office/drawing/2014/main" id="{5D245FC8-0481-F3C7-2AB0-035D509DC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475" y="787631"/>
            <a:ext cx="5156460" cy="59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9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0D864A4-EA14-3E4D-1CD9-A30C47574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Scheme</a:t>
            </a:r>
            <a:endParaRPr lang="vi-VN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28D79A06-1C55-4B65-82FE-063F761D5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78906"/>
            <a:ext cx="10515600" cy="3500188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ED58EDA-B594-66C2-37D8-601263DE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8ABE2698-B386-4030-AF28-2C9E17A48886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86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8209D45-A797-9128-BE44-E83A14DB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Quanv layer / filter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F3482981-BE2E-603B-887B-91D338EE06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8925"/>
                <a:ext cx="3283424" cy="21972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vi-V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vi-V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vi-V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vi-VN" b="0" i="1" smtClean="0">
                                          <a:latin typeface="Cambria Math" panose="02040503050406030204" pitchFamily="18" charset="0"/>
                                        </a:rPr>
                                        <m:t>55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vi-V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   →    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vi-V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 →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F3482981-BE2E-603B-887B-91D338EE06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8925"/>
                <a:ext cx="3283424" cy="2197289"/>
              </a:xfrm>
              <a:blipFill>
                <a:blip r:embed="rId2"/>
                <a:stretch>
                  <a:fillRect t="-8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F6CB167-0134-39D3-4BC9-CBAFB6A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13</a:t>
            </a:fld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F751CD0-A285-6429-8121-2A0AF683765C}"/>
              </a:ext>
            </a:extLst>
          </p:cNvPr>
          <p:cNvSpPr txBox="1"/>
          <p:nvPr/>
        </p:nvSpPr>
        <p:spPr>
          <a:xfrm>
            <a:off x="1978925" y="2939069"/>
            <a:ext cx="1201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Normalize</a:t>
            </a:r>
          </a:p>
        </p:txBody>
      </p:sp>
      <p:pic>
        <p:nvPicPr>
          <p:cNvPr id="8" name="Hình ảnh 7" descr="Ảnh có chứa văn bản, đồng hồ&#10;&#10;Mô tả được tạo tự động">
            <a:extLst>
              <a:ext uri="{FF2B5EF4-FFF2-40B4-BE49-F238E27FC236}">
                <a16:creationId xmlns:a16="http://schemas.microsoft.com/office/drawing/2014/main" id="{493C1043-AF1B-D5A5-7F2F-56D7717FF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7"/>
          <a:stretch/>
        </p:blipFill>
        <p:spPr>
          <a:xfrm>
            <a:off x="4320653" y="1690688"/>
            <a:ext cx="2380054" cy="2133333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A1A13EF-5A67-5681-4096-606C158DD8C2}"/>
              </a:ext>
            </a:extLst>
          </p:cNvPr>
          <p:cNvSpPr txBox="1"/>
          <p:nvPr/>
        </p:nvSpPr>
        <p:spPr>
          <a:xfrm>
            <a:off x="3620637" y="2939069"/>
            <a:ext cx="1201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99E5B6B-17EB-B7D2-294D-2D417729CC74}"/>
                  </a:ext>
                </a:extLst>
              </p:cNvPr>
              <p:cNvSpPr txBox="1"/>
              <p:nvPr/>
            </p:nvSpPr>
            <p:spPr>
              <a:xfrm>
                <a:off x="4643676" y="1564150"/>
                <a:ext cx="20816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1600"/>
                  <a:t>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vi-VN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vi-VN" sz="1600"/>
                  <a:t> gate</a:t>
                </a:r>
              </a:p>
            </p:txBody>
          </p:sp>
        </mc:Choice>
        <mc:Fallback xmlns="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99E5B6B-17EB-B7D2-294D-2D417729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76" y="1564150"/>
                <a:ext cx="2081681" cy="338554"/>
              </a:xfrm>
              <a:prstGeom prst="rect">
                <a:avLst/>
              </a:prstGeom>
              <a:blipFill>
                <a:blip r:embed="rId4"/>
                <a:stretch>
                  <a:fillRect l="-1760" t="-5455" b="-2363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6C723929-719C-9F7F-E41A-A253A842A629}"/>
                  </a:ext>
                </a:extLst>
              </p:cNvPr>
              <p:cNvSpPr txBox="1"/>
              <p:nvPr/>
            </p:nvSpPr>
            <p:spPr>
              <a:xfrm>
                <a:off x="6894394" y="2495744"/>
                <a:ext cx="709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vi-VN" sz="2800"/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6C723929-719C-9F7F-E41A-A253A842A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4" y="2495744"/>
                <a:ext cx="7096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AD16DCF-DB8B-A30E-83F6-4B03B40DF97E}"/>
              </a:ext>
            </a:extLst>
          </p:cNvPr>
          <p:cNvSpPr txBox="1"/>
          <p:nvPr/>
        </p:nvSpPr>
        <p:spPr>
          <a:xfrm>
            <a:off x="6894394" y="2939069"/>
            <a:ext cx="1201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A3D2072D-F5D0-99E6-CE39-79FB87443C04}"/>
                  </a:ext>
                </a:extLst>
              </p:cNvPr>
              <p:cNvSpPr txBox="1"/>
              <p:nvPr/>
            </p:nvSpPr>
            <p:spPr>
              <a:xfrm>
                <a:off x="7797764" y="1832838"/>
                <a:ext cx="1201003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vi-V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vi-V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vi-VN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vi-VN" sz="2800" b="0" i="1" smtClean="0">
                                          <a:latin typeface="Cambria Math" panose="02040503050406030204" pitchFamily="18" charset="0"/>
                                        </a:rPr>
                                        <m:t>.77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vi-VN" sz="2800" b="0" i="1" smtClean="0">
                                          <a:latin typeface="Cambria Math" panose="02040503050406030204" pitchFamily="18" charset="0"/>
                                        </a:rPr>
                                        <m:t>0.61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vi-VN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800" b="0" i="1" smtClean="0">
                                    <a:latin typeface="Cambria Math" panose="02040503050406030204" pitchFamily="18" charset="0"/>
                                  </a:rPr>
                                  <m:t>0.71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vi-VN" sz="2800"/>
              </a:p>
            </p:txBody>
          </p:sp>
        </mc:Choice>
        <mc:Fallback xmlns="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A3D2072D-F5D0-99E6-CE39-79FB87443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64" y="1832838"/>
                <a:ext cx="1201003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0E8F7EBE-9630-6EFB-4695-DC3288D77DA9}"/>
              </a:ext>
            </a:extLst>
          </p:cNvPr>
          <p:cNvSpPr txBox="1"/>
          <p:nvPr/>
        </p:nvSpPr>
        <p:spPr>
          <a:xfrm>
            <a:off x="7729181" y="3641933"/>
            <a:ext cx="2081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/>
              <a:t>Probability vector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536708AD-B7C9-1B95-3076-9D9C0E503418}"/>
              </a:ext>
            </a:extLst>
          </p:cNvPr>
          <p:cNvSpPr txBox="1"/>
          <p:nvPr/>
        </p:nvSpPr>
        <p:spPr>
          <a:xfrm>
            <a:off x="5150098" y="3641933"/>
            <a:ext cx="1575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/>
              <a:t>2 x 2 filter</a:t>
            </a:r>
          </a:p>
        </p:txBody>
      </p:sp>
    </p:spTree>
    <p:extLst>
      <p:ext uri="{BB962C8B-B14F-4D97-AF65-F5344CB8AC3E}">
        <p14:creationId xmlns:p14="http://schemas.microsoft.com/office/powerpoint/2010/main" val="329058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4FD34C-275D-C948-36E0-E7327EC5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Circuit</a:t>
            </a:r>
            <a:endParaRPr lang="vi-VN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DC960D30-A96C-D422-CDBF-151F8F336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96" t="17208" r="15889" b="13607"/>
          <a:stretch/>
        </p:blipFill>
        <p:spPr>
          <a:xfrm>
            <a:off x="838200" y="1690688"/>
            <a:ext cx="8854440" cy="4809266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29F96CC-4819-A47B-CD37-6334DB9C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4568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E511995-44AF-4FC3-98EC-EAAFBF54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BB02378-B809-436C-8F64-C749E661C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28x28 gray MNIST and FMNIST (60k train, 10k test)</a:t>
            </a:r>
          </a:p>
          <a:p>
            <a:r>
              <a:rPr lang="en-US"/>
              <a:t>32x32 gray CIFAR-10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7695254-A383-4C19-958E-95C9598E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15</a:t>
            </a:fld>
            <a:endParaRPr lang="vi-VN"/>
          </a:p>
        </p:txBody>
      </p:sp>
      <p:pic>
        <p:nvPicPr>
          <p:cNvPr id="5" name="Chỗ dành sẵn cho Nội dung 15">
            <a:extLst>
              <a:ext uri="{FF2B5EF4-FFF2-40B4-BE49-F238E27FC236}">
                <a16:creationId xmlns:a16="http://schemas.microsoft.com/office/drawing/2014/main" id="{21A721DE-0C27-1CBF-AFF8-5EC64D2FF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80" y="2962314"/>
            <a:ext cx="10515600" cy="32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8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F01CED8-3DE4-943A-9984-D3897214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>
                <a:latin typeface="Calibri Light (Đầu đề)"/>
              </a:rPr>
              <a:t>1. Different between quanv filters (4x4, 4 filter)</a:t>
            </a:r>
            <a:endParaRPr lang="vi-VN" sz="4000"/>
          </a:p>
        </p:txBody>
      </p:sp>
      <p:pic>
        <p:nvPicPr>
          <p:cNvPr id="9" name="Đồ họa 8">
            <a:extLst>
              <a:ext uri="{FF2B5EF4-FFF2-40B4-BE49-F238E27FC236}">
                <a16:creationId xmlns:a16="http://schemas.microsoft.com/office/drawing/2014/main" id="{2393E45C-B201-29E0-DF2B-C5063CCC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5193" y="1690688"/>
            <a:ext cx="7466935" cy="49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9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F9C5AE-1ED4-4EFC-8855-C13BEA0D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Different </a:t>
            </a:r>
            <a:r>
              <a:rPr lang="vi-VN" sz="4400">
                <a:latin typeface="Calibri Light (Đầu đề)"/>
              </a:rPr>
              <a:t>between </a:t>
            </a:r>
            <a:r>
              <a:rPr lang="en-US" sz="4400">
                <a:latin typeface="Calibri Light (Đầu đề)"/>
              </a:rPr>
              <a:t>number of filter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7EA8ED1-0F56-3816-BC84-CAF88B19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17</a:t>
            </a:fld>
            <a:endParaRPr lang="vi-VN"/>
          </a:p>
        </p:txBody>
      </p:sp>
      <p:sp>
        <p:nvSpPr>
          <p:cNvPr id="8" name="Chỗ dành sẵn cho Nội dung 7">
            <a:extLst>
              <a:ext uri="{FF2B5EF4-FFF2-40B4-BE49-F238E27FC236}">
                <a16:creationId xmlns:a16="http://schemas.microsoft.com/office/drawing/2014/main" id="{2893A49C-7CDF-E924-D2C1-1BDFDEA6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2229"/>
            <a:ext cx="10515600" cy="494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400">
                <a:latin typeface="Calibri (Thân)"/>
              </a:rPr>
              <a:t>From 1 to 100 filters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67B96F8-EBA5-9E9F-3165-55F256FCC0C2}"/>
              </a:ext>
            </a:extLst>
          </p:cNvPr>
          <p:cNvSpPr txBox="1"/>
          <p:nvPr/>
        </p:nvSpPr>
        <p:spPr>
          <a:xfrm>
            <a:off x="838200" y="5202695"/>
            <a:ext cx="317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latin typeface="Calibri (Thân)"/>
              </a:rPr>
              <a:t>Train and test on MNIST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033B70F-3E99-FC9D-E2A6-21692EA3F197}"/>
              </a:ext>
            </a:extLst>
          </p:cNvPr>
          <p:cNvSpPr txBox="1"/>
          <p:nvPr/>
        </p:nvSpPr>
        <p:spPr>
          <a:xfrm>
            <a:off x="4799342" y="5213883"/>
            <a:ext cx="381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latin typeface="Calibri (Thân)"/>
              </a:rPr>
              <a:t>Train and test on MNIST Fashion</a:t>
            </a:r>
          </a:p>
        </p:txBody>
      </p:sp>
      <p:pic>
        <p:nvPicPr>
          <p:cNvPr id="3" name="Đồ họa 2">
            <a:extLst>
              <a:ext uri="{FF2B5EF4-FFF2-40B4-BE49-F238E27FC236}">
                <a16:creationId xmlns:a16="http://schemas.microsoft.com/office/drawing/2014/main" id="{3B07650D-E741-0949-D718-CFA8DF623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54319"/>
            <a:ext cx="12192000" cy="3349362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2CDA10A-90AF-6D0E-3B26-B476509D162F}"/>
              </a:ext>
            </a:extLst>
          </p:cNvPr>
          <p:cNvSpPr txBox="1"/>
          <p:nvPr/>
        </p:nvSpPr>
        <p:spPr>
          <a:xfrm>
            <a:off x="8417190" y="5223203"/>
            <a:ext cx="381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latin typeface="Calibri (Thân)"/>
              </a:rPr>
              <a:t>Train and test on CIFAR-10</a:t>
            </a:r>
          </a:p>
        </p:txBody>
      </p:sp>
    </p:spTree>
    <p:extLst>
      <p:ext uri="{BB962C8B-B14F-4D97-AF65-F5344CB8AC3E}">
        <p14:creationId xmlns:p14="http://schemas.microsoft.com/office/powerpoint/2010/main" val="166598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EEC5218-1556-4A39-B217-1EBE1F6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Compare #. pram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3A54B58-A58F-4460-ACE3-ECC3CC23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18</a:t>
            </a:fld>
            <a:endParaRPr lang="vi-VN"/>
          </a:p>
        </p:txBody>
      </p:sp>
      <p:pic>
        <p:nvPicPr>
          <p:cNvPr id="20" name="Chỗ dành sẵn cho Nội dung 19">
            <a:extLst>
              <a:ext uri="{FF2B5EF4-FFF2-40B4-BE49-F238E27FC236}">
                <a16:creationId xmlns:a16="http://schemas.microsoft.com/office/drawing/2014/main" id="{7370B471-6605-3DEB-ECAA-008FD34B7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197" t="22342" r="30015" b="13361"/>
          <a:stretch/>
        </p:blipFill>
        <p:spPr>
          <a:xfrm>
            <a:off x="838201" y="1690688"/>
            <a:ext cx="5703330" cy="4314327"/>
          </a:xfrm>
        </p:spPr>
      </p:pic>
    </p:spTree>
    <p:extLst>
      <p:ext uri="{BB962C8B-B14F-4D97-AF65-F5344CB8AC3E}">
        <p14:creationId xmlns:p14="http://schemas.microsoft.com/office/powerpoint/2010/main" val="234552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49675D-5F53-5F53-E994-026AB78E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Filter size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5218B52-ECE3-92DB-E640-3C7BDAA1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19</a:t>
            </a:fld>
            <a:endParaRPr lang="vi-VN"/>
          </a:p>
        </p:txBody>
      </p:sp>
      <p:pic>
        <p:nvPicPr>
          <p:cNvPr id="13" name="Chỗ dành sẵn cho Nội dung 12">
            <a:extLst>
              <a:ext uri="{FF2B5EF4-FFF2-40B4-BE49-F238E27FC236}">
                <a16:creationId xmlns:a16="http://schemas.microsoft.com/office/drawing/2014/main" id="{AF65487F-A394-7099-C6CF-0AFD512C6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20" t="36150" r="19283" b="26347"/>
          <a:stretch/>
        </p:blipFill>
        <p:spPr>
          <a:xfrm>
            <a:off x="838199" y="1690688"/>
            <a:ext cx="10289345" cy="3108241"/>
          </a:xfrm>
        </p:spPr>
      </p:pic>
    </p:spTree>
    <p:extLst>
      <p:ext uri="{BB962C8B-B14F-4D97-AF65-F5344CB8AC3E}">
        <p14:creationId xmlns:p14="http://schemas.microsoft.com/office/powerpoint/2010/main" val="3450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715DF9-5532-BA97-DD90-487595A7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0CB95D30-7639-AA58-A020-2634CDD0C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93"/>
          <a:stretch/>
        </p:blipFill>
        <p:spPr>
          <a:xfrm>
            <a:off x="577755" y="1664191"/>
            <a:ext cx="8032845" cy="5193809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200B507-7F99-AA91-BEF1-1A15281F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996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EEC5218-1556-4A39-B217-1EBE1F6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of quanv filter</a:t>
            </a:r>
            <a:endParaRPr lang="vi-V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A3F30167-8899-4601-B002-A02AFD8C2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We increase the number of quanv filter by adding more random circuit.</a:t>
                </a:r>
              </a:p>
              <a:p>
                <a:pPr marL="0" indent="0">
                  <a:buNone/>
                </a:pPr>
                <a:r>
                  <a:rPr lang="en-US"/>
                  <a:t>One random circuit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qubit is equivalent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 filter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i="1"/>
                  <a:t>. </a:t>
                </a:r>
                <a:r>
                  <a:rPr lang="en-US"/>
                  <a:t>That means we can increase the number of quanv filter rapidly.</a:t>
                </a:r>
              </a:p>
              <a:p>
                <a:pPr marL="0" indent="0">
                  <a:buNone/>
                </a:pPr>
                <a:r>
                  <a:rPr lang="en-US"/>
                  <a:t>Quantum computers can access kernel functions in highdimensional Hilbert spaces much more efficiently than classical computers.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Coverage faster</a:t>
                </a:r>
              </a:p>
              <a:p>
                <a:pPr marL="0" indent="0">
                  <a:buNone/>
                </a:pPr>
                <a:endParaRPr lang="en-US" i="1"/>
              </a:p>
            </p:txBody>
          </p:sp>
        </mc:Choice>
        <mc:Fallback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A3F30167-8899-4601-B002-A02AFD8C2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60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3A54B58-A58F-4460-ACE3-ECC3CC23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883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91808B-DFF8-44A1-B43F-D25B5156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Disadvatanges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2F3E6C-FD48-43F2-8C28-20B23086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Number of measurements</a:t>
            </a:r>
          </a:p>
          <a:p>
            <a:pPr>
              <a:buFontTx/>
              <a:buChar char="-"/>
            </a:pPr>
            <a:r>
              <a:rPr lang="en-US"/>
              <a:t>Number of quanvolutional filters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6F845E-874D-4C51-885E-C7E43933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481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EEC5218-1556-4A39-B217-1EBE1F6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works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3F30167-8899-4601-B002-A02AFD8C2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Test on another dataset and deeper QNN.</a:t>
            </a:r>
          </a:p>
          <a:p>
            <a:pPr>
              <a:buFontTx/>
              <a:buChar char="-"/>
            </a:pPr>
            <a:r>
              <a:rPr lang="en-US"/>
              <a:t>Make quanvolutional layer trainable or change by time by the evolutional / genetic algorithm. =&gt; Use QNG in quanvolutional layer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3A54B58-A58F-4460-ACE3-ECC3CC23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959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C34731-7141-572B-A24D-B9EC7B2B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quantum machine learning</a:t>
            </a:r>
            <a:endParaRPr lang="vi-VN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B0B25E55-6DE4-A991-F96C-45A975BB7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90" y="1825625"/>
            <a:ext cx="9631820" cy="4351338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88303AD-22DF-87E8-48DC-0B5DD8FA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552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C34731-7141-572B-A24D-B9EC7B2B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advantages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88303AD-22DF-87E8-48DC-0B5DD8FA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24</a:t>
            </a:fld>
            <a:endParaRPr lang="vi-VN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D981FA-5BE8-951E-D3AA-730C4C7A4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4" y="1690688"/>
            <a:ext cx="5231495" cy="4351338"/>
          </a:xfrm>
        </p:spPr>
      </p:pic>
    </p:spTree>
    <p:extLst>
      <p:ext uri="{BB962C8B-B14F-4D97-AF65-F5344CB8AC3E}">
        <p14:creationId xmlns:p14="http://schemas.microsoft.com/office/powerpoint/2010/main" val="279130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715DF9-5532-BA97-DD90-487595A7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neural network</a:t>
            </a:r>
            <a:endParaRPr lang="vi-VN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4A249A84-2330-BAD0-6220-E62EA0D41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43875" cy="4257675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200B507-7F99-AA91-BEF1-1A15281F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567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F5C2D9E-0756-ADCD-F985-9AE9F171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neural network</a:t>
            </a:r>
            <a:endParaRPr lang="vi-VN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260882A7-19E4-9E0F-94E9-7494E377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29348" cy="4802187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00C3ADF-D300-E9D1-1E0C-577A3BF7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117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3274BC-601E-854C-0D5E-D410BEC4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25370" cy="2434346"/>
          </a:xfrm>
        </p:spPr>
        <p:txBody>
          <a:bodyPr>
            <a:normAutofit/>
          </a:bodyPr>
          <a:lstStyle/>
          <a:p>
            <a:r>
              <a:rPr lang="en-US"/>
              <a:t>Quantum convolutional neural network</a:t>
            </a:r>
            <a:endParaRPr lang="vi-VN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54582709-0DB7-76E4-A476-77778FF50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3570" y="433841"/>
            <a:ext cx="5420772" cy="6287634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4CC5945-1813-0003-3E20-3760948B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5</a:t>
            </a:fld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BEA3DB5-A280-A7E3-A16A-9E5F38E2A50F}"/>
              </a:ext>
            </a:extLst>
          </p:cNvPr>
          <p:cNvSpPr txBox="1"/>
          <p:nvPr/>
        </p:nvSpPr>
        <p:spPr>
          <a:xfrm>
            <a:off x="838200" y="5798145"/>
            <a:ext cx="4525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i="0">
                <a:effectLst/>
                <a:latin typeface="Times New Roman" panose="02020603050405020304" pitchFamily="18" charset="0"/>
              </a:rPr>
              <a:t>Absence of Barren Plateaus in Quantum Convolutional Neural Networks, PRX, 11,041011 (2021)</a:t>
            </a:r>
            <a:endParaRPr lang="vi-V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F2E89FCA-8905-B176-3FA9-A6AE9B75F835}"/>
                  </a:ext>
                </a:extLst>
              </p14:cNvPr>
              <p14:cNvContentPartPr/>
              <p14:nvPr/>
            </p14:nvContentPartPr>
            <p14:xfrm>
              <a:off x="607320" y="928800"/>
              <a:ext cx="9930240" cy="5232960"/>
            </p14:xfrm>
          </p:contentPart>
        </mc:Choice>
        <mc:Fallback xmlns=""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F2E89FCA-8905-B176-3FA9-A6AE9B75F8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960" y="919440"/>
                <a:ext cx="9948960" cy="52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41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0123155-652A-43F0-9F94-549AD25A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structural</a:t>
            </a:r>
            <a:endParaRPr lang="vi-VN"/>
          </a:p>
        </p:txBody>
      </p:sp>
      <p:pic>
        <p:nvPicPr>
          <p:cNvPr id="11" name="Chỗ dành sẵn cho Nội dung 10">
            <a:extLst>
              <a:ext uri="{FF2B5EF4-FFF2-40B4-BE49-F238E27FC236}">
                <a16:creationId xmlns:a16="http://schemas.microsoft.com/office/drawing/2014/main" id="{8726432A-BC46-433F-A68D-6C072800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45" t="17019" r="14048" b="6719"/>
          <a:stretch/>
        </p:blipFill>
        <p:spPr>
          <a:xfrm>
            <a:off x="838200" y="1690688"/>
            <a:ext cx="8202561" cy="4988044"/>
          </a:xfrm>
        </p:spPr>
      </p:pic>
      <p:sp>
        <p:nvSpPr>
          <p:cNvPr id="12" name="Chỗ dành sẵn cho Số hiệu Bản chiếu 11">
            <a:extLst>
              <a:ext uri="{FF2B5EF4-FFF2-40B4-BE49-F238E27FC236}">
                <a16:creationId xmlns:a16="http://schemas.microsoft.com/office/drawing/2014/main" id="{A0F17A47-1523-4D7E-BE6A-51FB3854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00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5702163-0B5B-473B-A6D1-FB8FCCAA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Quanvolutional layer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54BAC5B3-E1AD-4688-8DCF-8B2A22BF9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44"/>
          <a:stretch/>
        </p:blipFill>
        <p:spPr>
          <a:xfrm>
            <a:off x="838200" y="1690688"/>
            <a:ext cx="8115300" cy="24855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8CB983DC-610F-4B95-8300-A0199E64601B}"/>
                  </a:ext>
                </a:extLst>
              </p:cNvPr>
              <p:cNvSpPr txBox="1"/>
              <p:nvPr/>
            </p:nvSpPr>
            <p:spPr>
              <a:xfrm>
                <a:off x="1037230" y="4640239"/>
                <a:ext cx="7916270" cy="1777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Quanvolutional layer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 where:</a:t>
                </a:r>
              </a:p>
              <a:p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/>
                  <a:t>: patch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/>
                  <a:t>: encoder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: random quantum circuit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: decoder</a:t>
                </a:r>
                <a:endParaRPr lang="vi-VN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8CB983DC-610F-4B95-8300-A0199E646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0" y="4640239"/>
                <a:ext cx="7916270" cy="1777987"/>
              </a:xfrm>
              <a:prstGeom prst="rect">
                <a:avLst/>
              </a:prstGeom>
              <a:blipFill>
                <a:blip r:embed="rId3"/>
                <a:stretch>
                  <a:fillRect l="-616" t="-1712" b="-308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D08C708-314C-42E6-A345-034D8351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7</a:t>
            </a:fld>
            <a:endParaRPr lang="vi-V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B42E5F1A-0CCE-8B57-7715-6DCC36727C75}"/>
                  </a:ext>
                </a:extLst>
              </p14:cNvPr>
              <p14:cNvContentPartPr/>
              <p14:nvPr/>
            </p14:nvContentPartPr>
            <p14:xfrm>
              <a:off x="5196960" y="2687760"/>
              <a:ext cx="714960" cy="670320"/>
            </p14:xfrm>
          </p:contentPart>
        </mc:Choice>
        <mc:Fallback xmlns=""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B42E5F1A-0CCE-8B57-7715-6DCC36727C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7600" y="2678400"/>
                <a:ext cx="733680" cy="6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56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745E18-B6BB-4021-8227-03D6900F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Encoding &amp; Decoding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9904EE7-F3CB-4C0B-A9CC-C855794D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310"/>
            <a:ext cx="10515600" cy="85758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Amplitude encoding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68F35187-11A7-4075-92E6-2E52A3CE2405}"/>
                  </a:ext>
                </a:extLst>
              </p:cNvPr>
              <p:cNvSpPr txBox="1"/>
              <p:nvPr/>
            </p:nvSpPr>
            <p:spPr>
              <a:xfrm>
                <a:off x="4380931" y="1690688"/>
                <a:ext cx="32208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/>
                  <a:t> qubits but exponentially number of gates</a:t>
                </a:r>
                <a:endParaRPr lang="vi-VN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68F35187-11A7-4075-92E6-2E52A3CE2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31" y="1690688"/>
                <a:ext cx="3220872" cy="646331"/>
              </a:xfrm>
              <a:prstGeom prst="rect">
                <a:avLst/>
              </a:prstGeom>
              <a:blipFill>
                <a:blip r:embed="rId2"/>
                <a:stretch>
                  <a:fillRect l="-1705" t="-4717" b="-1415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AD5A1202-DA07-49C7-B8CD-115A23894571}"/>
                  </a:ext>
                </a:extLst>
              </p:cNvPr>
              <p:cNvSpPr txBox="1"/>
              <p:nvPr/>
            </p:nvSpPr>
            <p:spPr>
              <a:xfrm>
                <a:off x="4380931" y="2646919"/>
                <a:ext cx="3220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qubit, linear number of gate</a:t>
                </a:r>
                <a:endParaRPr lang="vi-VN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AD5A1202-DA07-49C7-B8CD-115A2389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31" y="2646919"/>
                <a:ext cx="322087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1835DA49-5009-4991-BB41-427B6B4AE85D}"/>
              </a:ext>
            </a:extLst>
          </p:cNvPr>
          <p:cNvCxnSpPr>
            <a:endCxn id="4" idx="1"/>
          </p:cNvCxnSpPr>
          <p:nvPr/>
        </p:nvCxnSpPr>
        <p:spPr>
          <a:xfrm flipV="1">
            <a:off x="3971499" y="2013854"/>
            <a:ext cx="409432" cy="45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92259328-D7CE-4F62-8B35-A7800FD5F7E6}"/>
              </a:ext>
            </a:extLst>
          </p:cNvPr>
          <p:cNvCxnSpPr>
            <a:cxnSpLocks/>
          </p:cNvCxnSpPr>
          <p:nvPr/>
        </p:nvCxnSpPr>
        <p:spPr>
          <a:xfrm>
            <a:off x="3971499" y="2471956"/>
            <a:ext cx="409432" cy="35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hỗ dành sẵn cho Nội dung 2">
                <a:extLst>
                  <a:ext uri="{FF2B5EF4-FFF2-40B4-BE49-F238E27FC236}">
                    <a16:creationId xmlns:a16="http://schemas.microsoft.com/office/drawing/2014/main" id="{90BCB8B0-3A44-4E77-9CC7-941BEAFB49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347860"/>
                <a:ext cx="10515600" cy="857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Threshold encoding: if pixel value is less than threshold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, the according qubits will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/>
                  <a:t> and vice versa.</a:t>
                </a:r>
                <a:endParaRPr lang="vi-VN"/>
              </a:p>
            </p:txBody>
          </p:sp>
        </mc:Choice>
        <mc:Fallback xmlns="">
          <p:sp>
            <p:nvSpPr>
              <p:cNvPr id="12" name="Chỗ dành sẵn cho Nội dung 2">
                <a:extLst>
                  <a:ext uri="{FF2B5EF4-FFF2-40B4-BE49-F238E27FC236}">
                    <a16:creationId xmlns:a16="http://schemas.microsoft.com/office/drawing/2014/main" id="{90BCB8B0-3A44-4E77-9CC7-941BEAFB4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47860"/>
                <a:ext cx="10515600" cy="857587"/>
              </a:xfrm>
              <a:prstGeom prst="rect">
                <a:avLst/>
              </a:prstGeom>
              <a:blipFill>
                <a:blip r:embed="rId4"/>
                <a:stretch>
                  <a:fillRect l="-1217" t="-15603" r="-1565" b="-1134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hỗ dành sẵn cho Nội dung 2">
                <a:extLst>
                  <a:ext uri="{FF2B5EF4-FFF2-40B4-BE49-F238E27FC236}">
                    <a16:creationId xmlns:a16="http://schemas.microsoft.com/office/drawing/2014/main" id="{3A062956-DA8D-4A4C-8D21-340CB7844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33559"/>
                <a:ext cx="8646994" cy="4581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13" name="Chỗ dành sẵn cho Nội dung 2">
                <a:extLst>
                  <a:ext uri="{FF2B5EF4-FFF2-40B4-BE49-F238E27FC236}">
                    <a16:creationId xmlns:a16="http://schemas.microsoft.com/office/drawing/2014/main" id="{3A062956-DA8D-4A4C-8D21-340CB7844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3559"/>
                <a:ext cx="8646994" cy="458103"/>
              </a:xfrm>
              <a:prstGeom prst="rect">
                <a:avLst/>
              </a:prstGeom>
              <a:blipFill>
                <a:blip r:embed="rId5"/>
                <a:stretch>
                  <a:fillRect t="-28947" b="-328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hỗ dành sẵn cho Nội dung 2">
                <a:extLst>
                  <a:ext uri="{FF2B5EF4-FFF2-40B4-BE49-F238E27FC236}">
                    <a16:creationId xmlns:a16="http://schemas.microsoft.com/office/drawing/2014/main" id="{5F23CB37-E415-474D-8177-FAAE28BCBD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380410"/>
                <a:ext cx="8646994" cy="4581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14" name="Chỗ dành sẵn cho Nội dung 2">
                <a:extLst>
                  <a:ext uri="{FF2B5EF4-FFF2-40B4-BE49-F238E27FC236}">
                    <a16:creationId xmlns:a16="http://schemas.microsoft.com/office/drawing/2014/main" id="{5F23CB37-E415-474D-8177-FAAE28BCB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0410"/>
                <a:ext cx="8646994" cy="458103"/>
              </a:xfrm>
              <a:prstGeom prst="rect">
                <a:avLst/>
              </a:prstGeom>
              <a:blipFill>
                <a:blip r:embed="rId6"/>
                <a:stretch>
                  <a:fillRect t="-30667" b="-3466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hỗ dành sẵn cho Số hiệu Bản chiếu 14">
            <a:extLst>
              <a:ext uri="{FF2B5EF4-FFF2-40B4-BE49-F238E27FC236}">
                <a16:creationId xmlns:a16="http://schemas.microsoft.com/office/drawing/2014/main" id="{B1A0B8E1-4B23-442F-AC6C-84E3B34A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005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417D68-6EE3-4453-B694-AA3362AA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circuit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BB6099C3-D07A-4F75-AEB4-286AA2CC8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813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The number of qubits is 9.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Chose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0→2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) random 1 qubit gate.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/>
                  <a:t> is random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And random 2 qubits gate (to make entanglement)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The set of gates is suffled =&gt; One quanvolutional layer</a:t>
                </a:r>
              </a:p>
              <a:p>
                <a:pPr marL="0" indent="0">
                  <a:buNone/>
                </a:pPr>
                <a:r>
                  <a:rPr lang="vi-VN">
                    <a:latin typeface="Calibri (Thân)"/>
                  </a:rPr>
                  <a:t>Entangled properties in quantum filter acts as a compresser.</a:t>
                </a:r>
              </a:p>
              <a:p>
                <a:pPr marL="0" indent="0">
                  <a:buNone/>
                </a:pPr>
                <a:r>
                  <a:rPr lang="vi-VN">
                    <a:latin typeface="Calibri (Thân)"/>
                  </a:rPr>
                  <a:t>More entangle, less number of iteration.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BB6099C3-D07A-4F75-AEB4-286AA2CC8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8130"/>
              </a:xfrm>
              <a:blipFill>
                <a:blip r:embed="rId2"/>
                <a:stretch>
                  <a:fillRect l="-1043" t="-2513" b="-16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699E915-10F6-4A06-8994-CB6DBDD2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2698-B386-4030-AF28-2C9E17A48886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791159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6774</TotalTime>
  <Words>467</Words>
  <Application>Microsoft Macintosh PowerPoint</Application>
  <PresentationFormat>Widescreen</PresentationFormat>
  <Paragraphs>102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(Thân)</vt:lpstr>
      <vt:lpstr>Calibri Light</vt:lpstr>
      <vt:lpstr>Calibri Light (Đầu đề)</vt:lpstr>
      <vt:lpstr>Cambria Math</vt:lpstr>
      <vt:lpstr>Times New Roman</vt:lpstr>
      <vt:lpstr>Chủ đề Office</vt:lpstr>
      <vt:lpstr>Quanvolutional neural network</vt:lpstr>
      <vt:lpstr>Neural network</vt:lpstr>
      <vt:lpstr>Quantum neural network</vt:lpstr>
      <vt:lpstr>Convolutional neural network</vt:lpstr>
      <vt:lpstr>Quantum convolutional neural network</vt:lpstr>
      <vt:lpstr>Overall structural</vt:lpstr>
      <vt:lpstr>Quanvolutional layer</vt:lpstr>
      <vt:lpstr>Encoding &amp; Decoding</vt:lpstr>
      <vt:lpstr>Quantum circuit</vt:lpstr>
      <vt:lpstr>Quantum circuit</vt:lpstr>
      <vt:lpstr>Model</vt:lpstr>
      <vt:lpstr>Scheme</vt:lpstr>
      <vt:lpstr>Quanv layer / filter</vt:lpstr>
      <vt:lpstr>Circuit</vt:lpstr>
      <vt:lpstr>Dataset</vt:lpstr>
      <vt:lpstr>1. Different between quanv filters (4x4, 4 filter)</vt:lpstr>
      <vt:lpstr>2. Different between number of filter</vt:lpstr>
      <vt:lpstr>3. Compare #. pram</vt:lpstr>
      <vt:lpstr>4. Filter size</vt:lpstr>
      <vt:lpstr>Advanced of quanv filter</vt:lpstr>
      <vt:lpstr>Disadvatanges</vt:lpstr>
      <vt:lpstr>Future works</vt:lpstr>
      <vt:lpstr>Properties of quantum machine learning</vt:lpstr>
      <vt:lpstr>Quantum advantages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convolutional neural network for classical data classification</dc:title>
  <dc:creator>Tuan Hai</dc:creator>
  <cp:lastModifiedBy>Vũ Tuấn Hải</cp:lastModifiedBy>
  <cp:revision>35</cp:revision>
  <dcterms:created xsi:type="dcterms:W3CDTF">2022-03-01T06:17:29Z</dcterms:created>
  <dcterms:modified xsi:type="dcterms:W3CDTF">2023-02-14T14:35:10Z</dcterms:modified>
</cp:coreProperties>
</file>